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98EAD-9E1F-4608-9F6F-DDD95D455FA3}" type="datetimeFigureOut">
              <a:rPr lang="en-IN" smtClean="0"/>
              <a:t>10-10-2021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884DD-A51D-4F7B-87AD-A372E0408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792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200297" y="6356350"/>
            <a:ext cx="63790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41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200297" y="6356350"/>
            <a:ext cx="63790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3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200297" y="6356350"/>
            <a:ext cx="63790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51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320" y="346164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1" y="1981200"/>
            <a:ext cx="103632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1" y="4114800"/>
            <a:ext cx="103632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3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200297" y="6356350"/>
            <a:ext cx="63790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95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200297" y="6356350"/>
            <a:ext cx="63790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52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flipH="1">
            <a:off x="200297" y="6356350"/>
            <a:ext cx="63790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flipH="1">
            <a:off x="200297" y="6356350"/>
            <a:ext cx="63790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21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flipH="1">
            <a:off x="200297" y="6356350"/>
            <a:ext cx="63790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9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flipH="1">
            <a:off x="200297" y="6356350"/>
            <a:ext cx="63790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4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flipH="1">
            <a:off x="200297" y="6356350"/>
            <a:ext cx="63790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31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flipH="1">
            <a:off x="200297" y="6356350"/>
            <a:ext cx="63790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93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9" y="6409552"/>
            <a:ext cx="9263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E9E33-5561-4D3E-86ED-1CA56232CA7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812638" y="6356350"/>
            <a:ext cx="10541162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825419" y="1001485"/>
            <a:ext cx="10515600" cy="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62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</a:rPr>
              <a:t>Spring Framework</a:t>
            </a:r>
            <a:endParaRPr lang="en-IN" sz="6600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6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Use of Spring in Industries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84" y="1420824"/>
            <a:ext cx="8106906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5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Why Spring is So Popular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199" y="1079863"/>
            <a:ext cx="1022386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smtClean="0"/>
              <a:t>Just because of 3 reasons: 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sz="2400" b="1" dirty="0" smtClean="0"/>
              <a:t>Simplicity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sz="2400" b="1" dirty="0" smtClean="0"/>
              <a:t>Testability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sz="2400" b="1" dirty="0" smtClean="0"/>
              <a:t>Loose Coupling</a:t>
            </a:r>
          </a:p>
          <a:p>
            <a:pPr marL="800100" lvl="1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697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Spring Architecture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8571"/>
            <a:ext cx="10387150" cy="51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3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Spring Modules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9234" y="1167708"/>
            <a:ext cx="104045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Spring have 20 modules that can be grouped together based on their primary features as following: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 smtClean="0"/>
              <a:t>Core Container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 smtClean="0"/>
              <a:t>Data Access /Integration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 smtClean="0"/>
              <a:t>Web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 smtClean="0"/>
              <a:t>AOP (Aspect Oriented Programming)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 smtClean="0"/>
              <a:t>Instrumentation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 smtClean="0"/>
              <a:t>Test</a:t>
            </a:r>
          </a:p>
          <a:p>
            <a:pPr>
              <a:lnSpc>
                <a:spcPct val="150000"/>
              </a:lnSpc>
            </a:pP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20886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Spring Core-Container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35" y="1550380"/>
            <a:ext cx="8983329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2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Spring Data Access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1545617"/>
            <a:ext cx="8935697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5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Spring Web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1421498"/>
            <a:ext cx="9059539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7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Spring Miscellaneous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1452388"/>
            <a:ext cx="9059539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0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Spring Components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189" y="1716757"/>
            <a:ext cx="6940731" cy="362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9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Spring IOC (Inversion of Control)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49530"/>
            <a:ext cx="10400495" cy="508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1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9240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What is framework?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0231"/>
            <a:ext cx="10515600" cy="4351338"/>
          </a:xfrm>
        </p:spPr>
        <p:txBody>
          <a:bodyPr/>
          <a:lstStyle/>
          <a:p>
            <a:r>
              <a:rPr lang="en-US" dirty="0" smtClean="0"/>
              <a:t>Predefined API which can be embed in programs.</a:t>
            </a:r>
          </a:p>
          <a:p>
            <a:r>
              <a:rPr lang="en-US" dirty="0" smtClean="0"/>
              <a:t>Makes fast application development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6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Types of IOC (Inversion of Control) Container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8" y="1079863"/>
            <a:ext cx="10515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 smtClean="0"/>
              <a:t>BeanFactory</a:t>
            </a:r>
            <a:r>
              <a:rPr lang="en-US" sz="3200" dirty="0" smtClean="0"/>
              <a:t>: Create objects when requested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 smtClean="0"/>
              <a:t>ApplicationContext</a:t>
            </a:r>
            <a:r>
              <a:rPr lang="en-US" sz="3200" dirty="0" smtClean="0"/>
              <a:t>: Create objects automatically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67922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Bean Object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9" y="1079863"/>
            <a:ext cx="75742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800" dirty="0" smtClean="0"/>
              <a:t>Beans are the objects that form the backbone of our application and are managed by the Spring </a:t>
            </a:r>
            <a:r>
              <a:rPr lang="en-US" sz="2800" dirty="0" err="1" smtClean="0"/>
              <a:t>IoC</a:t>
            </a:r>
            <a:r>
              <a:rPr lang="en-US" sz="2800" dirty="0" smtClean="0"/>
              <a:t> container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 smtClean="0"/>
              <a:t>Spring </a:t>
            </a:r>
            <a:r>
              <a:rPr lang="en-US" sz="2800" dirty="0" err="1" smtClean="0"/>
              <a:t>IoC</a:t>
            </a:r>
            <a:r>
              <a:rPr lang="en-US" sz="2800" dirty="0" smtClean="0"/>
              <a:t> container instantiates, assembles, and manages the bean object.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 smtClean="0"/>
              <a:t>The configuration metadata that are supplied to the container are used to create beans object</a:t>
            </a:r>
            <a:endParaRPr lang="en-I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666" y="1479277"/>
            <a:ext cx="2353003" cy="424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4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Bean Life Cycle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8870"/>
            <a:ext cx="10515601" cy="52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Dependency Injection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199" y="1010652"/>
            <a:ext cx="10515601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2800" dirty="0" smtClean="0"/>
              <a:t>It is design pattern which removes the dependency from the programming code, that makes the application easy to manage and test. 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2800" dirty="0" smtClean="0"/>
              <a:t>Dependency Injection make sour programing code loosely coupled, which mean change in implementation does not affects the user.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1624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Types of Dependency Injection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264398"/>
            <a:ext cx="10515601" cy="478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AOP (Aspect Oriented Programming)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149531"/>
            <a:ext cx="10515601" cy="50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4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Why AOP </a:t>
            </a: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(Aspect Oriented Programming</a:t>
            </a: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)?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6353" y="1227909"/>
            <a:ext cx="103283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It provides pluggable way to dynamically add the additional concern before, after and around the actual logic.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6112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AOP Core Concepts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27907"/>
            <a:ext cx="6444343" cy="50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AOP Core Concepts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349950"/>
            <a:ext cx="10515601" cy="459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7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AOP Core Concepts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45326"/>
            <a:ext cx="10515601" cy="47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8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8571"/>
            <a:ext cx="10515600" cy="5088392"/>
          </a:xfrm>
        </p:spPr>
        <p:txBody>
          <a:bodyPr/>
          <a:lstStyle/>
          <a:p>
            <a:r>
              <a:rPr lang="en-US" dirty="0" smtClean="0"/>
              <a:t>So much of code? </a:t>
            </a:r>
          </a:p>
          <a:p>
            <a:r>
              <a:rPr lang="en-US" dirty="0" smtClean="0"/>
              <a:t>How to remember everything?</a:t>
            </a:r>
          </a:p>
          <a:p>
            <a:r>
              <a:rPr lang="en-US" dirty="0" smtClean="0"/>
              <a:t>How to complete projects in time limitations?</a:t>
            </a:r>
          </a:p>
          <a:p>
            <a:r>
              <a:rPr lang="en-US" dirty="0" smtClean="0"/>
              <a:t>Requirements?</a:t>
            </a:r>
          </a:p>
          <a:p>
            <a:pPr lvl="1"/>
            <a:r>
              <a:rPr lang="en-US" dirty="0" smtClean="0"/>
              <a:t>Need something that is fast and efficient</a:t>
            </a:r>
          </a:p>
          <a:p>
            <a:pPr lvl="1"/>
            <a:r>
              <a:rPr lang="en-US" dirty="0" smtClean="0"/>
              <a:t>That can be fit in all types of codes</a:t>
            </a:r>
          </a:p>
          <a:p>
            <a:r>
              <a:rPr lang="en-US" dirty="0" smtClean="0"/>
              <a:t>Solution?</a:t>
            </a:r>
          </a:p>
          <a:p>
            <a:pPr lvl="1"/>
            <a:r>
              <a:rPr lang="en-US" dirty="0" smtClean="0"/>
              <a:t>Yes you can use Java Frameworks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Why Java Framework</a:t>
            </a: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?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06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AOP Example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49531"/>
            <a:ext cx="10515601" cy="464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5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Bean Scopes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8" y="1271451"/>
            <a:ext cx="105156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When </a:t>
            </a:r>
            <a:r>
              <a:rPr lang="en-US" sz="2000" dirty="0"/>
              <a:t>the Spring Framework creates a bean, it associates a scope with the bean. A scope defines the runtime context within which the bean instance is available. </a:t>
            </a:r>
            <a:endParaRPr lang="en-US" sz="20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In </a:t>
            </a:r>
            <a:r>
              <a:rPr lang="en-US" sz="2000" dirty="0"/>
              <a:t>Spring, a bean can be associated with the following </a:t>
            </a:r>
            <a:r>
              <a:rPr lang="en-US" sz="2000" dirty="0" smtClean="0"/>
              <a:t>scopes: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 smtClean="0"/>
              <a:t>Singleton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 smtClean="0"/>
              <a:t>Prototype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 smtClean="0"/>
              <a:t>Request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 smtClean="0"/>
              <a:t>Session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 err="1" smtClean="0"/>
              <a:t>WebSocket</a:t>
            </a:r>
            <a:endParaRPr lang="en-US" sz="2000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 smtClean="0"/>
              <a:t>Application</a:t>
            </a:r>
            <a:endParaRPr lang="en-US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382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Singleton Bean Scopes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9" y="1044984"/>
            <a:ext cx="1051560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It is default one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Single </a:t>
            </a:r>
            <a:r>
              <a:rPr lang="en-US" dirty="0"/>
              <a:t>bean object instance per spring </a:t>
            </a:r>
            <a:r>
              <a:rPr lang="en-US" dirty="0" err="1"/>
              <a:t>IoC</a:t>
            </a:r>
            <a:r>
              <a:rPr lang="en-US" dirty="0"/>
              <a:t> container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54" y="2029900"/>
            <a:ext cx="10587446" cy="427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2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Prototype Bean Scopes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9" y="1044984"/>
            <a:ext cx="10515601" cy="46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Opposite to singleton, it produces a new instance each and every time a bean is requested.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84959"/>
            <a:ext cx="10515601" cy="471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5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Request Bean Scopes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9" y="1044984"/>
            <a:ext cx="1051560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A single instance will be created and available during complete lifecycle of an HTTP request.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Only valid in web-aware Spring </a:t>
            </a:r>
            <a:r>
              <a:rPr lang="en-US" dirty="0" err="1"/>
              <a:t>ApplicationContext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20014"/>
            <a:ext cx="10515601" cy="409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2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Session</a:t>
            </a: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Bean Scopes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9" y="1044984"/>
            <a:ext cx="1051560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A single instance will be created and available during complete lifecycle of an HTTP Session.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Only valid in web-aware Spring </a:t>
            </a:r>
            <a:r>
              <a:rPr lang="en-US" dirty="0" err="1"/>
              <a:t>ApplicationContext</a:t>
            </a:r>
            <a:r>
              <a:rPr lang="en-US" dirty="0"/>
              <a:t>..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20389"/>
            <a:ext cx="10515601" cy="430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Application</a:t>
            </a: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Bean Scopes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9" y="1044984"/>
            <a:ext cx="1051560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A single instance will be created and available during complete lifecycle of </a:t>
            </a:r>
            <a:r>
              <a:rPr lang="en-US" dirty="0" err="1"/>
              <a:t>ServletContext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Only valid in web-aware Spring </a:t>
            </a:r>
            <a:r>
              <a:rPr lang="en-US" dirty="0" err="1"/>
              <a:t>ApplicationContext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38" y="2037806"/>
            <a:ext cx="10604862" cy="426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6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37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WebSocket</a:t>
            </a: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Bean Scopes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9" y="1044984"/>
            <a:ext cx="1051560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A single instance will be created and available during complete lifecycle of </a:t>
            </a:r>
            <a:r>
              <a:rPr lang="en-US" dirty="0" err="1"/>
              <a:t>WebSocket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Only valid in web-aware Spring </a:t>
            </a:r>
            <a:r>
              <a:rPr lang="en-US" dirty="0" err="1"/>
              <a:t>ApplicationContext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05002"/>
            <a:ext cx="10515601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8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J</a:t>
            </a: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ava Framework Principle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02" y="1225689"/>
            <a:ext cx="7033149" cy="6096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01" y="2341039"/>
            <a:ext cx="7033149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Different Java Frameworks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1" y="1489166"/>
            <a:ext cx="5921828" cy="458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4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Spring Origin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9" y="1053737"/>
            <a:ext cx="10361024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 smtClean="0"/>
              <a:t>First version of spring was released on February 2003 by Rod Johnson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 smtClean="0"/>
              <a:t>Sprint has been hosted on </a:t>
            </a:r>
            <a:r>
              <a:rPr lang="en-US" sz="2400" dirty="0" err="1" smtClean="0"/>
              <a:t>SourceForge</a:t>
            </a:r>
            <a:r>
              <a:rPr lang="en-US" sz="2400" dirty="0" smtClean="0"/>
              <a:t> since February 2003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1972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Spring Versions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9" y="5278835"/>
            <a:ext cx="10361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 smtClean="0"/>
              <a:t>Now, 5.2 version is running on</a:t>
            </a:r>
            <a:endParaRPr lang="en-IN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49530"/>
            <a:ext cx="10515601" cy="394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1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Spring Definition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52" y="1583722"/>
            <a:ext cx="8392696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7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Compiled By: Dr. Vipin Kumar, Associate Professor, KIET Group of Institutions, Delhi NCR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9E33-5561-4D3E-86ED-1CA56232CA7B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Spring Features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199" y="1149531"/>
            <a:ext cx="1038715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b="1" dirty="0" smtClean="0"/>
              <a:t>Open Source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b="1" dirty="0" smtClean="0"/>
              <a:t>Comprehensive Tools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b="1" dirty="0" smtClean="0"/>
              <a:t>Light Weight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b="1" dirty="0" smtClean="0"/>
              <a:t>Solve Problems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b="1" dirty="0" smtClean="0"/>
              <a:t>Framework of Frameworks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b="1" dirty="0" smtClean="0"/>
              <a:t>Avails array of resources</a:t>
            </a:r>
          </a:p>
          <a:p>
            <a:pPr marL="342900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411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1252</Words>
  <Application>Microsoft Office PowerPoint</Application>
  <PresentationFormat>Widescreen</PresentationFormat>
  <Paragraphs>168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1_Office Theme</vt:lpstr>
      <vt:lpstr>Spring Framework</vt:lpstr>
      <vt:lpstr>What is framework?</vt:lpstr>
      <vt:lpstr>Why Java Framework?</vt:lpstr>
      <vt:lpstr>Java Framework Principle</vt:lpstr>
      <vt:lpstr>Different Java Frameworks</vt:lpstr>
      <vt:lpstr>Spring Origin</vt:lpstr>
      <vt:lpstr>Spring Versions</vt:lpstr>
      <vt:lpstr>Spring Definition</vt:lpstr>
      <vt:lpstr>Spring Features</vt:lpstr>
      <vt:lpstr>Use of Spring in Industries</vt:lpstr>
      <vt:lpstr>Why Spring is So Popular</vt:lpstr>
      <vt:lpstr>Spring Architecture</vt:lpstr>
      <vt:lpstr>Spring Modules</vt:lpstr>
      <vt:lpstr>Spring Core-Container</vt:lpstr>
      <vt:lpstr>Spring Data Access</vt:lpstr>
      <vt:lpstr>Spring Web</vt:lpstr>
      <vt:lpstr>Spring Miscellaneous</vt:lpstr>
      <vt:lpstr>Spring Components</vt:lpstr>
      <vt:lpstr>Spring IOC (Inversion of Control)</vt:lpstr>
      <vt:lpstr>Types of IOC (Inversion of Control) Container</vt:lpstr>
      <vt:lpstr>Bean Object</vt:lpstr>
      <vt:lpstr>Bean Life Cycle</vt:lpstr>
      <vt:lpstr>Dependency Injection</vt:lpstr>
      <vt:lpstr>Types of Dependency Injection</vt:lpstr>
      <vt:lpstr>AOP (Aspect Oriented Programming)</vt:lpstr>
      <vt:lpstr>Why AOP (Aspect Oriented Programming)?</vt:lpstr>
      <vt:lpstr>AOP Core Concepts</vt:lpstr>
      <vt:lpstr>AOP Core Concepts</vt:lpstr>
      <vt:lpstr>AOP Core Concepts</vt:lpstr>
      <vt:lpstr>AOP Example</vt:lpstr>
      <vt:lpstr>Bean Scopes</vt:lpstr>
      <vt:lpstr>Singleton Bean Scopes</vt:lpstr>
      <vt:lpstr>Prototype Bean Scopes</vt:lpstr>
      <vt:lpstr>Request Bean Scopes</vt:lpstr>
      <vt:lpstr>Session Bean Scopes</vt:lpstr>
      <vt:lpstr>Application Bean Scopes</vt:lpstr>
      <vt:lpstr>WebSocket Bean Scopes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Framework</dc:title>
  <dc:creator>GeniusVipin</dc:creator>
  <cp:lastModifiedBy>GeniusVipin</cp:lastModifiedBy>
  <cp:revision>24</cp:revision>
  <dcterms:created xsi:type="dcterms:W3CDTF">2021-10-09T07:06:07Z</dcterms:created>
  <dcterms:modified xsi:type="dcterms:W3CDTF">2021-10-10T17:07:47Z</dcterms:modified>
</cp:coreProperties>
</file>